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77" r:id="rId6"/>
    <p:sldId id="261" r:id="rId7"/>
    <p:sldId id="263" r:id="rId8"/>
    <p:sldId id="264" r:id="rId9"/>
    <p:sldId id="265" r:id="rId10"/>
    <p:sldId id="266" r:id="rId11"/>
    <p:sldId id="267" r:id="rId12"/>
    <p:sldId id="276" r:id="rId13"/>
    <p:sldId id="268" r:id="rId14"/>
    <p:sldId id="270" r:id="rId15"/>
    <p:sldId id="271" r:id="rId16"/>
    <p:sldId id="272" r:id="rId17"/>
    <p:sldId id="273" r:id="rId18"/>
    <p:sldId id="275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79" autoAdjust="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055C4-74FE-4A22-9F21-C7FC0C030DDE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804A9-F491-4D57-988A-D05D94E13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46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(A macule is a change in skin color, without elevation or depression. A papule is a circular, solid elevation of skin with no fluid)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A3503-1D39-4FBF-90A1-EED6065E2ECA}" type="slidenum">
              <a:rPr lang="ar-AE" smtClean="0">
                <a:solidFill>
                  <a:prstClr val="black"/>
                </a:solidFill>
              </a:rPr>
              <a:pPr/>
              <a:t>7</a:t>
            </a:fld>
            <a:endParaRPr lang="ar-A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425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Tabes dorsalis→ ataxia → trauma in knees and ankles→ bone over growth (</a:t>
            </a:r>
            <a:r>
              <a:rPr lang="en-US" baseline="0" dirty="0" smtClean="0"/>
              <a:t>Charcot joint).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804A9-F491-4D57-988A-D05D94E13D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5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Appropriate </a:t>
            </a:r>
            <a:r>
              <a:rPr lang="en-US" dirty="0" smtClean="0"/>
              <a:t>treatment of early congenital syphilis within the first three months of life prevents some, but not all, of the late manifestations of congenital </a:t>
            </a:r>
            <a:r>
              <a:rPr lang="en-US" dirty="0" smtClean="0"/>
              <a:t>syphilis.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804A9-F491-4D57-988A-D05D94E13D7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236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Saber shins= curved </a:t>
            </a:r>
            <a:r>
              <a:rPr lang="en-US" dirty="0" smtClean="0"/>
              <a:t>sword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B804A9-F491-4D57-988A-D05D94E13D7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650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25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5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290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749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409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921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68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1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044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55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798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2FC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64EB4-7E0D-40CE-973D-34D1C898377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F331-47C2-4A84-879F-42A7DF73C91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438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7200" b="1" dirty="0">
                <a:solidFill>
                  <a:srgbClr val="B6388C"/>
                </a:solidFill>
              </a:rPr>
              <a:t>Syphilis: </a:t>
            </a:r>
            <a:r>
              <a:rPr lang="en-US" sz="7200" i="1" dirty="0">
                <a:solidFill>
                  <a:srgbClr val="B6388C"/>
                </a:solidFill>
              </a:rPr>
              <a:t>Treponema </a:t>
            </a:r>
            <a:r>
              <a:rPr lang="en-US" sz="7200" i="1" dirty="0" smtClean="0">
                <a:solidFill>
                  <a:srgbClr val="B6388C"/>
                </a:solidFill>
              </a:rPr>
              <a:t>pallidum </a:t>
            </a:r>
            <a:r>
              <a:rPr lang="en-US" sz="7200" dirty="0" smtClean="0">
                <a:solidFill>
                  <a:srgbClr val="B6388C"/>
                </a:solidFill>
              </a:rPr>
              <a:t>infection</a:t>
            </a:r>
            <a:endParaRPr lang="en-US" sz="7200" dirty="0">
              <a:solidFill>
                <a:srgbClr val="B6388C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1143000"/>
            <a:ext cx="7848600" cy="3886200"/>
          </a:xfrm>
          <a:ln w="38100">
            <a:solidFill>
              <a:srgbClr val="9A009A"/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60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763000" cy="6400800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lvl="0" algn="l"/>
            <a:r>
              <a:rPr lang="en-US" b="1" u="sng" dirty="0" smtClean="0">
                <a:solidFill>
                  <a:srgbClr val="9A009A"/>
                </a:solidFill>
              </a:rPr>
              <a:t>Latent syphilis stage </a:t>
            </a:r>
            <a:r>
              <a:rPr lang="en-US" b="1" u="sng" dirty="0">
                <a:solidFill>
                  <a:srgbClr val="9A009A"/>
                </a:solidFill>
              </a:rPr>
              <a:t>:</a:t>
            </a:r>
          </a:p>
          <a:p>
            <a:pPr marL="457200" lvl="0" indent="-457200" algn="l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</a:rPr>
              <a:t>In </a:t>
            </a:r>
            <a:r>
              <a:rPr lang="en-US" b="1" dirty="0">
                <a:solidFill>
                  <a:schemeClr val="tx1"/>
                </a:solidFill>
              </a:rPr>
              <a:t>two-thirds </a:t>
            </a:r>
            <a:r>
              <a:rPr lang="en-US" dirty="0">
                <a:solidFill>
                  <a:schemeClr val="tx1"/>
                </a:solidFill>
              </a:rPr>
              <a:t>of individuals </a:t>
            </a:r>
            <a:r>
              <a:rPr lang="en-US" dirty="0">
                <a:solidFill>
                  <a:prstClr val="black"/>
                </a:solidFill>
              </a:rPr>
              <a:t>who </a:t>
            </a:r>
            <a:r>
              <a:rPr lang="en-US" dirty="0" smtClean="0">
                <a:solidFill>
                  <a:prstClr val="black"/>
                </a:solidFill>
              </a:rPr>
              <a:t>acquire syphilis</a:t>
            </a:r>
            <a:r>
              <a:rPr lang="en-US" dirty="0" smtClean="0">
                <a:solidFill>
                  <a:prstClr val="black"/>
                </a:solidFill>
              </a:rPr>
              <a:t>. </a:t>
            </a:r>
            <a:endParaRPr lang="en-US" dirty="0" smtClean="0">
              <a:solidFill>
                <a:prstClr val="black"/>
              </a:solidFill>
            </a:endParaRPr>
          </a:p>
          <a:p>
            <a:pPr marL="457200" lvl="0" indent="-457200" algn="l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</a:rPr>
              <a:t>After </a:t>
            </a:r>
            <a:r>
              <a:rPr lang="en-US" dirty="0">
                <a:solidFill>
                  <a:prstClr val="black"/>
                </a:solidFill>
              </a:rPr>
              <a:t>healing of secondary syphilis, the microbe enters a </a:t>
            </a:r>
            <a:r>
              <a:rPr lang="en-US" dirty="0" smtClean="0">
                <a:solidFill>
                  <a:prstClr val="black"/>
                </a:solidFill>
              </a:rPr>
              <a:t>latency period </a:t>
            </a:r>
            <a:r>
              <a:rPr lang="en-US" dirty="0">
                <a:solidFill>
                  <a:prstClr val="black"/>
                </a:solidFill>
              </a:rPr>
              <a:t>that can last </a:t>
            </a:r>
            <a:r>
              <a:rPr lang="en-US" dirty="0" smtClean="0">
                <a:solidFill>
                  <a:prstClr val="black"/>
                </a:solidFill>
              </a:rPr>
              <a:t>3-30 </a:t>
            </a:r>
            <a:r>
              <a:rPr lang="en-US" dirty="0">
                <a:solidFill>
                  <a:prstClr val="black"/>
                </a:solidFill>
              </a:rPr>
              <a:t>years</a:t>
            </a:r>
            <a:r>
              <a:rPr lang="en-US" dirty="0" smtClean="0">
                <a:solidFill>
                  <a:prstClr val="black"/>
                </a:solidFill>
              </a:rPr>
              <a:t>. </a:t>
            </a:r>
            <a:endParaRPr lang="en-US" dirty="0" smtClean="0">
              <a:solidFill>
                <a:srgbClr val="FF0000"/>
              </a:solidFill>
            </a:endParaRPr>
          </a:p>
          <a:p>
            <a:pPr marL="457200" lvl="0" indent="-457200" algn="l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B6388C"/>
                </a:solidFill>
              </a:rPr>
              <a:t> </a:t>
            </a:r>
            <a:r>
              <a:rPr lang="en-US" b="1" dirty="0" smtClean="0">
                <a:solidFill>
                  <a:srgbClr val="B6388C"/>
                </a:solidFill>
              </a:rPr>
              <a:t>No symptoms </a:t>
            </a:r>
            <a:r>
              <a:rPr lang="en-US" dirty="0" smtClean="0">
                <a:solidFill>
                  <a:schemeClr val="tx1"/>
                </a:solidFill>
              </a:rPr>
              <a:t>but </a:t>
            </a:r>
            <a:r>
              <a:rPr lang="en-US" b="1" dirty="0">
                <a:solidFill>
                  <a:srgbClr val="9A009A"/>
                </a:solidFill>
              </a:rPr>
              <a:t>s</a:t>
            </a:r>
            <a:r>
              <a:rPr lang="en-US" b="1" dirty="0" smtClean="0">
                <a:solidFill>
                  <a:srgbClr val="9A009A"/>
                </a:solidFill>
              </a:rPr>
              <a:t>erologic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tests show positive results. 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lvl="0" indent="-457200" algn="l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50% of them develop tertiary syphilis.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3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86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40080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lvl="0" algn="l"/>
            <a:r>
              <a:rPr lang="en-US" b="1" u="sng" dirty="0" smtClean="0">
                <a:solidFill>
                  <a:srgbClr val="9A009A"/>
                </a:solidFill>
              </a:rPr>
              <a:t>Tertiary </a:t>
            </a:r>
            <a:r>
              <a:rPr lang="en-US" b="1" u="sng" dirty="0">
                <a:solidFill>
                  <a:srgbClr val="9A009A"/>
                </a:solidFill>
              </a:rPr>
              <a:t>syphilis: </a:t>
            </a:r>
          </a:p>
          <a:p>
            <a:pPr lvl="0" algn="l"/>
            <a:r>
              <a:rPr lang="en-US" dirty="0" smtClean="0">
                <a:solidFill>
                  <a:schemeClr val="tx1"/>
                </a:solidFill>
              </a:rPr>
              <a:t>Occur </a:t>
            </a:r>
            <a:r>
              <a:rPr lang="en-US" dirty="0" smtClean="0">
                <a:solidFill>
                  <a:schemeClr val="tx1"/>
                </a:solidFill>
              </a:rPr>
              <a:t>3-30 years </a:t>
            </a:r>
            <a:r>
              <a:rPr lang="en-US" dirty="0">
                <a:solidFill>
                  <a:schemeClr val="tx1"/>
                </a:solidFill>
              </a:rPr>
              <a:t>after </a:t>
            </a: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initial infection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</a:p>
          <a:p>
            <a:pPr lvl="0" algn="l"/>
            <a:r>
              <a:rPr lang="en-US" dirty="0">
                <a:solidFill>
                  <a:srgbClr val="D02ABC"/>
                </a:solidFill>
              </a:rPr>
              <a:t>D</a:t>
            </a:r>
            <a:r>
              <a:rPr lang="en-US" dirty="0" smtClean="0">
                <a:solidFill>
                  <a:srgbClr val="D02ABC"/>
                </a:solidFill>
              </a:rPr>
              <a:t>ivided </a:t>
            </a:r>
            <a:r>
              <a:rPr lang="en-US" dirty="0">
                <a:solidFill>
                  <a:srgbClr val="D02ABC"/>
                </a:solidFill>
              </a:rPr>
              <a:t>into three different forms:  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8037B7"/>
                </a:solidFill>
              </a:rPr>
              <a:t>Gummatous syphilis:                              </a:t>
            </a:r>
            <a:r>
              <a:rPr lang="en-US" dirty="0" smtClean="0">
                <a:solidFill>
                  <a:prstClr val="black"/>
                </a:solidFill>
              </a:rPr>
              <a:t>granulomatous </a:t>
            </a:r>
            <a:r>
              <a:rPr lang="en-US" dirty="0">
                <a:solidFill>
                  <a:prstClr val="black"/>
                </a:solidFill>
              </a:rPr>
              <a:t>lesions </a:t>
            </a:r>
            <a:r>
              <a:rPr lang="en-US" dirty="0" smtClean="0">
                <a:solidFill>
                  <a:prstClr val="black"/>
                </a:solidFill>
              </a:rPr>
              <a:t>in the liver</a:t>
            </a:r>
            <a:r>
              <a:rPr lang="en-US" dirty="0">
                <a:solidFill>
                  <a:prstClr val="black"/>
                </a:solidFill>
              </a:rPr>
              <a:t>,  </a:t>
            </a:r>
            <a:r>
              <a:rPr lang="en-US" dirty="0" smtClean="0">
                <a:solidFill>
                  <a:prstClr val="black"/>
                </a:solidFill>
              </a:rPr>
              <a:t>skin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smtClean="0">
                <a:solidFill>
                  <a:prstClr val="black"/>
                </a:solidFill>
              </a:rPr>
              <a:t>and </a:t>
            </a:r>
            <a:r>
              <a:rPr lang="en-US" dirty="0">
                <a:solidFill>
                  <a:prstClr val="black"/>
                </a:solidFill>
              </a:rPr>
              <a:t>bones (15</a:t>
            </a:r>
            <a:r>
              <a:rPr lang="en-US" dirty="0" smtClean="0">
                <a:solidFill>
                  <a:prstClr val="black"/>
                </a:solidFill>
              </a:rPr>
              <a:t>%).</a:t>
            </a:r>
            <a:endParaRPr lang="en-US" b="1" dirty="0" smtClean="0">
              <a:solidFill>
                <a:prstClr val="black"/>
              </a:solidFill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8037B7"/>
                </a:solidFill>
              </a:rPr>
              <a:t>Neurosyphilis </a:t>
            </a:r>
            <a:r>
              <a:rPr lang="en-US" dirty="0">
                <a:solidFill>
                  <a:schemeClr val="tx1"/>
                </a:solidFill>
              </a:rPr>
              <a:t>(6</a:t>
            </a:r>
            <a:r>
              <a:rPr lang="en-US" dirty="0">
                <a:solidFill>
                  <a:prstClr val="black"/>
                </a:solidFill>
              </a:rPr>
              <a:t>.5</a:t>
            </a:r>
            <a:r>
              <a:rPr lang="en-US" dirty="0" smtClean="0">
                <a:solidFill>
                  <a:prstClr val="black"/>
                </a:solidFill>
              </a:rPr>
              <a:t>%):                                                 infection of the brain parenchyma and dorsal column of spinal cord.  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8037B7"/>
                </a:solidFill>
              </a:rPr>
              <a:t>Cardiovascular </a:t>
            </a:r>
            <a:r>
              <a:rPr lang="en-US" dirty="0">
                <a:solidFill>
                  <a:srgbClr val="8037B7"/>
                </a:solidFill>
              </a:rPr>
              <a:t>syphilis </a:t>
            </a:r>
            <a:r>
              <a:rPr lang="en-US" dirty="0">
                <a:solidFill>
                  <a:prstClr val="black"/>
                </a:solidFill>
              </a:rPr>
              <a:t>(10</a:t>
            </a:r>
            <a:r>
              <a:rPr lang="en-US" dirty="0" smtClean="0">
                <a:solidFill>
                  <a:prstClr val="black"/>
                </a:solidFill>
              </a:rPr>
              <a:t>%):                     Vasculitis and aortic valve insufficiency.</a:t>
            </a:r>
          </a:p>
        </p:txBody>
      </p:sp>
    </p:spTree>
    <p:extLst>
      <p:ext uri="{BB962C8B-B14F-4D97-AF65-F5344CB8AC3E}">
        <p14:creationId xmlns:p14="http://schemas.microsoft.com/office/powerpoint/2010/main" val="37504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5927"/>
            <a:ext cx="4580557" cy="316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152400"/>
            <a:ext cx="4038600" cy="3133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943" y="152400"/>
            <a:ext cx="237116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Dilatation of the aorta</a:t>
            </a:r>
            <a:endParaRPr lang="en-US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429000"/>
            <a:ext cx="4648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3886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97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8600"/>
            <a:ext cx="8610600" cy="6248400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sz="3600" b="1" dirty="0" smtClean="0">
                <a:solidFill>
                  <a:srgbClr val="B6388C"/>
                </a:solidFill>
              </a:rPr>
              <a:t>Congenital syphilis:</a:t>
            </a:r>
          </a:p>
          <a:p>
            <a:pPr marL="0" lvl="0" indent="0">
              <a:buNone/>
            </a:pPr>
            <a:r>
              <a:rPr lang="en-US" sz="3600" dirty="0" smtClean="0">
                <a:solidFill>
                  <a:prstClr val="black"/>
                </a:solidFill>
              </a:rPr>
              <a:t>The </a:t>
            </a:r>
            <a:r>
              <a:rPr lang="en-US" sz="3600" dirty="0">
                <a:solidFill>
                  <a:prstClr val="black"/>
                </a:solidFill>
              </a:rPr>
              <a:t>microbe can be transmitted to the fetus from infected mother (</a:t>
            </a:r>
            <a:r>
              <a:rPr lang="en-US" sz="3600" dirty="0" smtClean="0"/>
              <a:t>transplacental</a:t>
            </a:r>
            <a:r>
              <a:rPr lang="en-US" sz="3600" dirty="0" smtClean="0">
                <a:solidFill>
                  <a:prstClr val="black"/>
                </a:solidFill>
              </a:rPr>
              <a:t>) </a:t>
            </a:r>
            <a:r>
              <a:rPr lang="en-US" sz="3600" dirty="0">
                <a:solidFill>
                  <a:prstClr val="black"/>
                </a:solidFill>
              </a:rPr>
              <a:t>after the first ten to fifteen weeks of pregnancy. </a:t>
            </a:r>
          </a:p>
          <a:p>
            <a:pPr marL="0" lvl="0" indent="0">
              <a:buNone/>
            </a:pPr>
            <a:endParaRPr lang="en-US" sz="3600" dirty="0" smtClean="0">
              <a:solidFill>
                <a:srgbClr val="0070C0"/>
              </a:solidFill>
            </a:endParaRPr>
          </a:p>
          <a:p>
            <a:pPr marL="0" lvl="0" indent="0">
              <a:buNone/>
            </a:pPr>
            <a:r>
              <a:rPr lang="en-US" sz="3600" dirty="0" smtClean="0">
                <a:solidFill>
                  <a:srgbClr val="B6388C"/>
                </a:solidFill>
              </a:rPr>
              <a:t>Congenital </a:t>
            </a:r>
            <a:r>
              <a:rPr lang="en-US" sz="3600" dirty="0">
                <a:solidFill>
                  <a:srgbClr val="B6388C"/>
                </a:solidFill>
              </a:rPr>
              <a:t>syphilis is associated with:</a:t>
            </a:r>
          </a:p>
          <a:p>
            <a:pPr lvl="0"/>
            <a:r>
              <a:rPr lang="en-US" sz="3600" dirty="0" smtClean="0">
                <a:solidFill>
                  <a:prstClr val="black"/>
                </a:solidFill>
              </a:rPr>
              <a:t>Intrauterine </a:t>
            </a:r>
            <a:r>
              <a:rPr lang="en-US" sz="3600" dirty="0">
                <a:solidFill>
                  <a:prstClr val="black"/>
                </a:solidFill>
              </a:rPr>
              <a:t>growth retardation.</a:t>
            </a:r>
          </a:p>
          <a:p>
            <a:pPr lvl="0"/>
            <a:r>
              <a:rPr lang="en-US" sz="3600" dirty="0" smtClean="0">
                <a:solidFill>
                  <a:prstClr val="black"/>
                </a:solidFill>
              </a:rPr>
              <a:t>Hepatosplenomegaly.</a:t>
            </a:r>
            <a:endParaRPr lang="en-US" sz="3600" dirty="0">
              <a:solidFill>
                <a:prstClr val="black"/>
              </a:solidFill>
            </a:endParaRPr>
          </a:p>
          <a:p>
            <a:pPr lvl="0"/>
            <a:r>
              <a:rPr lang="en-US" sz="3600" dirty="0" smtClean="0">
                <a:solidFill>
                  <a:prstClr val="black"/>
                </a:solidFill>
              </a:rPr>
              <a:t>CNS infection: </a:t>
            </a:r>
            <a:r>
              <a:rPr lang="en-US" sz="3600" dirty="0">
                <a:solidFill>
                  <a:prstClr val="black"/>
                </a:solidFill>
              </a:rPr>
              <a:t>hydrocephalus, </a:t>
            </a:r>
            <a:r>
              <a:rPr lang="en-US" sz="3600" dirty="0" smtClean="0">
                <a:solidFill>
                  <a:prstClr val="black"/>
                </a:solidFill>
              </a:rPr>
              <a:t>optic atrophy, </a:t>
            </a:r>
            <a:r>
              <a:rPr lang="en-US" sz="3600" dirty="0">
                <a:solidFill>
                  <a:prstClr val="black"/>
                </a:solidFill>
              </a:rPr>
              <a:t>and </a:t>
            </a:r>
            <a:r>
              <a:rPr lang="en-US" sz="3600" dirty="0" smtClean="0">
                <a:solidFill>
                  <a:prstClr val="black"/>
                </a:solidFill>
              </a:rPr>
              <a:t>seizures.</a:t>
            </a:r>
          </a:p>
          <a:p>
            <a:pPr lvl="0"/>
            <a:r>
              <a:rPr lang="en-US" sz="3600" dirty="0" smtClean="0">
                <a:solidFill>
                  <a:prstClr val="black"/>
                </a:solidFill>
              </a:rPr>
              <a:t> Mucocutaneous lesions.</a:t>
            </a:r>
          </a:p>
          <a:p>
            <a:pPr lvl="0"/>
            <a:r>
              <a:rPr lang="en-US" sz="3600" dirty="0" smtClean="0">
                <a:solidFill>
                  <a:prstClr val="black"/>
                </a:solidFill>
              </a:rPr>
              <a:t> </a:t>
            </a:r>
            <a:r>
              <a:rPr lang="en-US" sz="3600" dirty="0">
                <a:solidFill>
                  <a:prstClr val="black"/>
                </a:solidFill>
              </a:rPr>
              <a:t>lymphadenopathy.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1771"/>
            <a:ext cx="2438400" cy="683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52400"/>
            <a:ext cx="306705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56" y="21771"/>
            <a:ext cx="3142343" cy="325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1000" y="240268"/>
            <a:ext cx="1315425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Saber shins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1" t="2673" r="34394"/>
          <a:stretch/>
        </p:blipFill>
        <p:spPr bwMode="auto">
          <a:xfrm>
            <a:off x="134258" y="3505200"/>
            <a:ext cx="3142342" cy="344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33800"/>
            <a:ext cx="29337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51136" y="240268"/>
            <a:ext cx="1871025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Hutchinson </a:t>
            </a:r>
            <a:r>
              <a:rPr lang="en-US" b="1" dirty="0" smtClean="0"/>
              <a:t>teeth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24600" y="3733800"/>
            <a:ext cx="134524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Saddle nose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183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-15240"/>
            <a:ext cx="8686800" cy="609599"/>
          </a:xfrm>
          <a:noFill/>
        </p:spPr>
        <p:txBody>
          <a:bodyPr>
            <a:noAutofit/>
          </a:bodyPr>
          <a:lstStyle/>
          <a:p>
            <a:r>
              <a:rPr lang="en-US" sz="3600" b="1" u="sng" dirty="0" smtClean="0">
                <a:solidFill>
                  <a:srgbClr val="B6388C"/>
                </a:solidFill>
              </a:rPr>
              <a:t>Diagnosis of Syphilis:</a:t>
            </a:r>
            <a:endParaRPr lang="ar-AE" sz="3600" b="1" u="sng" dirty="0">
              <a:solidFill>
                <a:srgbClr val="B6388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609600"/>
            <a:ext cx="8686800" cy="60960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</a:pPr>
            <a:r>
              <a:rPr lang="en-US" sz="3000" b="1" dirty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</a:t>
            </a:r>
            <a:r>
              <a:rPr lang="en-US" sz="3000" b="1" dirty="0" smtClean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specimens:                                               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Exudate 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(pus), tissue biopsy, and serum specimens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l">
              <a:spcBef>
                <a:spcPts val="0"/>
              </a:spcBef>
            </a:pPr>
            <a:r>
              <a:rPr lang="en-US" sz="3000" b="1" dirty="0" smtClean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Direct: </a:t>
            </a: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Microscopy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microbiology laboratory and histopathology laboratory.</a:t>
            </a: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Culture: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 inoculation.</a:t>
            </a:r>
          </a:p>
          <a:p>
            <a:pPr lvl="0" algn="l">
              <a:spcBef>
                <a:spcPts val="0"/>
              </a:spcBef>
            </a:pPr>
            <a:r>
              <a:rPr lang="en-US" sz="3000" b="1" dirty="0" smtClean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Indirect:</a:t>
            </a: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Serology: 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specific and non specific tests</a:t>
            </a: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389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"/>
            <a:ext cx="8839200" cy="66294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3100" b="1" u="sng" dirty="0" smtClean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 Microscopy: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 smtClean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3100" dirty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Microbiology Lab: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 </a:t>
            </a:r>
            <a:r>
              <a:rPr lang="en-US" sz="3100" dirty="0" smtClean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 field microscopy: </a:t>
            </a:r>
            <a:r>
              <a:rPr lang="en-US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Rotary corkscrew-like motility with 90˚ angulation.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B- Immunofluorescent microscopy:                     </a:t>
            </a:r>
            <a:r>
              <a:rPr lang="en-US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staining of microbe by </a:t>
            </a:r>
            <a:r>
              <a:rPr lang="en-US" sz="3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anti-treponemal antibodies</a:t>
            </a:r>
            <a:r>
              <a:rPr lang="en-US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1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>
                <a:solidFill>
                  <a:srgbClr val="B6388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Histopathology Lab: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Bright-field </a:t>
            </a:r>
            <a:r>
              <a:rPr lang="en-US" sz="3100" dirty="0" smtClean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microscopy: </a:t>
            </a:r>
            <a:r>
              <a:rPr lang="en-US" sz="3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modified Steiner silver stain.</a:t>
            </a:r>
            <a:endParaRPr lang="ar-AE" sz="3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b="1" u="sng" dirty="0">
                <a:solidFill>
                  <a:srgbClr val="B6388C"/>
                </a:solidFill>
              </a:rPr>
              <a:t>Cultivation of </a:t>
            </a:r>
            <a:r>
              <a:rPr lang="en-US" sz="3100" b="1" i="1" u="sng" dirty="0">
                <a:solidFill>
                  <a:srgbClr val="B6388C"/>
                </a:solidFill>
              </a:rPr>
              <a:t>Treponema </a:t>
            </a:r>
            <a:r>
              <a:rPr lang="en-US" sz="3100" b="1" i="1" u="sng" dirty="0" smtClean="0">
                <a:solidFill>
                  <a:srgbClr val="B6388C"/>
                </a:solidFill>
              </a:rPr>
              <a:t>palladium</a:t>
            </a:r>
            <a:r>
              <a:rPr lang="en-US" sz="3100" b="1" u="sng" dirty="0" smtClean="0">
                <a:solidFill>
                  <a:srgbClr val="B6388C"/>
                </a:solidFill>
              </a:rPr>
              <a:t>:</a:t>
            </a:r>
            <a:endParaRPr lang="en-US" sz="3100" b="1" u="sng" dirty="0">
              <a:solidFill>
                <a:srgbClr val="B6388C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>
                <a:solidFill>
                  <a:prstClr val="black"/>
                </a:solidFill>
              </a:rPr>
              <a:t>-The bacterium do </a:t>
            </a:r>
            <a:r>
              <a:rPr lang="en-US" sz="3100" b="1" u="sng" dirty="0">
                <a:solidFill>
                  <a:srgbClr val="C00000"/>
                </a:solidFill>
              </a:rPr>
              <a:t>not</a:t>
            </a:r>
            <a:r>
              <a:rPr lang="en-US" sz="3100" dirty="0">
                <a:solidFill>
                  <a:prstClr val="black"/>
                </a:solidFill>
              </a:rPr>
              <a:t> grow on conventional culture media.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3100" dirty="0">
                <a:solidFill>
                  <a:prstClr val="black"/>
                </a:solidFill>
              </a:rPr>
              <a:t>-</a:t>
            </a:r>
            <a:r>
              <a:rPr lang="en-US" sz="3100" dirty="0">
                <a:solidFill>
                  <a:srgbClr val="C00000"/>
                </a:solidFill>
              </a:rPr>
              <a:t>Animal inoculation </a:t>
            </a:r>
            <a:r>
              <a:rPr lang="en-US" sz="3100" dirty="0">
                <a:solidFill>
                  <a:prstClr val="black"/>
                </a:solidFill>
              </a:rPr>
              <a:t>can be used for cultivation of microbe</a:t>
            </a:r>
            <a:r>
              <a:rPr lang="en-US" sz="3100" dirty="0" smtClean="0">
                <a:solidFill>
                  <a:prstClr val="black"/>
                </a:solidFill>
              </a:rPr>
              <a:t>.</a:t>
            </a:r>
            <a:endParaRPr lang="en-US" sz="3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838200"/>
            <a:ext cx="8534400" cy="5791200"/>
          </a:xfrm>
          <a:noFill/>
        </p:spPr>
        <p:txBody>
          <a:bodyPr>
            <a:normAutofit/>
          </a:bodyPr>
          <a:lstStyle/>
          <a:p>
            <a:pPr algn="l"/>
            <a:endParaRPr lang="en-US" sz="2400" dirty="0" smtClean="0"/>
          </a:p>
          <a:p>
            <a:pPr algn="l"/>
            <a:endParaRPr lang="en-US" sz="2400" dirty="0"/>
          </a:p>
          <a:p>
            <a:pPr algn="l"/>
            <a:endParaRPr lang="en-US" sz="2400" dirty="0" smtClean="0"/>
          </a:p>
          <a:p>
            <a:pPr algn="l"/>
            <a:endParaRPr lang="en-US" sz="2400" dirty="0"/>
          </a:p>
          <a:p>
            <a:pPr algn="l"/>
            <a:endParaRPr lang="en-US" sz="2400" dirty="0" smtClean="0"/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</a:t>
            </a:r>
          </a:p>
          <a:p>
            <a:pPr algn="l"/>
            <a:r>
              <a:rPr lang="en-US" sz="2400" b="1" dirty="0">
                <a:solidFill>
                  <a:srgbClr val="0070C0"/>
                </a:solidFill>
              </a:rPr>
              <a:t> </a:t>
            </a:r>
            <a:endParaRPr lang="ar-AE" sz="2400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"/>
            <a:ext cx="4267200" cy="63245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16550"/>
            <a:ext cx="4343400" cy="3012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4789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07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45719" cy="1523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 lvl="0" algn="l" rtl="1"/>
            <a:r>
              <a:rPr lang="en-US" b="1" dirty="0" smtClean="0">
                <a:solidFill>
                  <a:srgbClr val="B6388C"/>
                </a:solidFill>
              </a:rPr>
              <a:t>Indirect diagnosis</a:t>
            </a:r>
            <a:r>
              <a:rPr lang="en-US" dirty="0" smtClean="0">
                <a:solidFill>
                  <a:srgbClr val="B6388C"/>
                </a:solidFill>
              </a:rPr>
              <a:t>: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en-US" dirty="0">
              <a:solidFill>
                <a:srgbClr val="0070C0"/>
              </a:solidFill>
            </a:endParaRPr>
          </a:p>
          <a:p>
            <a:pPr lvl="0" algn="l"/>
            <a:r>
              <a:rPr lang="en-US" b="1" dirty="0" smtClean="0">
                <a:solidFill>
                  <a:srgbClr val="B6388C"/>
                </a:solidFill>
              </a:rPr>
              <a:t>Serology:</a:t>
            </a:r>
            <a:r>
              <a:rPr lang="en-US" dirty="0" smtClean="0">
                <a:solidFill>
                  <a:srgbClr val="B6388C"/>
                </a:solidFill>
              </a:rPr>
              <a:t>  </a:t>
            </a:r>
            <a:endParaRPr lang="en-US" dirty="0">
              <a:solidFill>
                <a:srgbClr val="B6388C"/>
              </a:solidFill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rgbClr val="8037B7"/>
                </a:solidFill>
              </a:rPr>
              <a:t>Non</a:t>
            </a:r>
            <a:r>
              <a:rPr lang="en-US" b="1" dirty="0" smtClean="0">
                <a:solidFill>
                  <a:srgbClr val="8037B7"/>
                </a:solidFill>
              </a:rPr>
              <a:t> treponemal tests </a:t>
            </a:r>
            <a:r>
              <a:rPr lang="en-US" dirty="0">
                <a:solidFill>
                  <a:srgbClr val="8037B7"/>
                </a:solidFill>
              </a:rPr>
              <a:t>(non-specific):</a:t>
            </a:r>
            <a:r>
              <a:rPr lang="en-US" dirty="0">
                <a:solidFill>
                  <a:prstClr val="black"/>
                </a:solidFill>
              </a:rPr>
              <a:t> </a:t>
            </a:r>
          </a:p>
          <a:p>
            <a:pPr lvl="0" algn="l" rtl="1"/>
            <a:r>
              <a:rPr lang="en-US" dirty="0" smtClean="0">
                <a:solidFill>
                  <a:srgbClr val="8037B7"/>
                </a:solidFill>
              </a:rPr>
              <a:t>Anti cardiolipin </a:t>
            </a:r>
            <a:r>
              <a:rPr lang="en-US" dirty="0">
                <a:solidFill>
                  <a:srgbClr val="8037B7"/>
                </a:solidFill>
              </a:rPr>
              <a:t>antibodies  </a:t>
            </a:r>
            <a:r>
              <a:rPr lang="en-US" dirty="0">
                <a:solidFill>
                  <a:prstClr val="black"/>
                </a:solidFill>
              </a:rPr>
              <a:t>by </a:t>
            </a:r>
            <a:r>
              <a:rPr lang="en-US" dirty="0" smtClean="0">
                <a:solidFill>
                  <a:prstClr val="black"/>
                </a:solidFill>
              </a:rPr>
              <a:t>Venereal Disease Research Laboratory (</a:t>
            </a:r>
            <a:r>
              <a:rPr lang="en-US" b="1" dirty="0" smtClean="0">
                <a:solidFill>
                  <a:srgbClr val="8037B7"/>
                </a:solidFill>
              </a:rPr>
              <a:t>VDRL)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or </a:t>
            </a:r>
            <a:r>
              <a:rPr lang="en-US" dirty="0" smtClean="0">
                <a:solidFill>
                  <a:prstClr val="black"/>
                </a:solidFill>
              </a:rPr>
              <a:t>rapid plasma reagin (</a:t>
            </a:r>
            <a:r>
              <a:rPr lang="en-US" b="1" dirty="0" smtClean="0">
                <a:solidFill>
                  <a:srgbClr val="8037B7"/>
                </a:solidFill>
              </a:rPr>
              <a:t>RPR)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test</a:t>
            </a:r>
            <a:r>
              <a:rPr lang="en-US" dirty="0" smtClean="0">
                <a:solidFill>
                  <a:prstClr val="black"/>
                </a:solidFill>
              </a:rPr>
              <a:t>. </a:t>
            </a:r>
            <a:endParaRPr lang="en-US" dirty="0">
              <a:solidFill>
                <a:prstClr val="black"/>
              </a:solidFill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8037B7"/>
                </a:solidFill>
              </a:rPr>
              <a:t>Treponemal </a:t>
            </a:r>
            <a:r>
              <a:rPr lang="en-US" b="1" dirty="0">
                <a:solidFill>
                  <a:srgbClr val="8037B7"/>
                </a:solidFill>
              </a:rPr>
              <a:t>test </a:t>
            </a:r>
            <a:r>
              <a:rPr lang="en-US" dirty="0">
                <a:solidFill>
                  <a:srgbClr val="8037B7"/>
                </a:solidFill>
              </a:rPr>
              <a:t>(specific): </a:t>
            </a:r>
          </a:p>
          <a:p>
            <a:pPr lvl="0" algn="l"/>
            <a:r>
              <a:rPr lang="en-US" dirty="0" smtClean="0">
                <a:solidFill>
                  <a:prstClr val="black"/>
                </a:solidFill>
              </a:rPr>
              <a:t>Detection </a:t>
            </a:r>
            <a:r>
              <a:rPr lang="en-US" dirty="0">
                <a:solidFill>
                  <a:prstClr val="black"/>
                </a:solidFill>
              </a:rPr>
              <a:t>of  </a:t>
            </a:r>
            <a:r>
              <a:rPr lang="en-US" dirty="0" smtClean="0">
                <a:solidFill>
                  <a:srgbClr val="8037B7"/>
                </a:solidFill>
              </a:rPr>
              <a:t>anti treponemal </a:t>
            </a:r>
            <a:r>
              <a:rPr lang="en-US" dirty="0">
                <a:solidFill>
                  <a:srgbClr val="8037B7"/>
                </a:solidFill>
              </a:rPr>
              <a:t>antibodies </a:t>
            </a:r>
            <a:r>
              <a:rPr lang="en-US" dirty="0">
                <a:solidFill>
                  <a:prstClr val="black"/>
                </a:solidFill>
              </a:rPr>
              <a:t>by </a:t>
            </a:r>
            <a:r>
              <a:rPr lang="en-US" dirty="0" smtClean="0">
                <a:solidFill>
                  <a:prstClr val="black"/>
                </a:solidFill>
              </a:rPr>
              <a:t>            </a:t>
            </a:r>
            <a:r>
              <a:rPr lang="en-US" i="1" dirty="0" smtClean="0">
                <a:solidFill>
                  <a:prstClr val="black"/>
                </a:solidFill>
              </a:rPr>
              <a:t>T. pallidum </a:t>
            </a:r>
            <a:r>
              <a:rPr lang="en-US" dirty="0" smtClean="0">
                <a:solidFill>
                  <a:prstClr val="black"/>
                </a:solidFill>
              </a:rPr>
              <a:t>haemagglutination test (</a:t>
            </a:r>
            <a:r>
              <a:rPr lang="en-US" b="1" dirty="0" smtClean="0">
                <a:solidFill>
                  <a:srgbClr val="8037B7"/>
                </a:solidFill>
              </a:rPr>
              <a:t>TPHA)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or </a:t>
            </a:r>
            <a:r>
              <a:rPr lang="en-US" dirty="0" smtClean="0">
                <a:solidFill>
                  <a:prstClr val="black"/>
                </a:solidFill>
              </a:rPr>
              <a:t>fluorescent treponemal antibodies absorption (</a:t>
            </a:r>
            <a:r>
              <a:rPr lang="en-US" b="1" dirty="0" smtClean="0">
                <a:solidFill>
                  <a:srgbClr val="8037B7"/>
                </a:solidFill>
              </a:rPr>
              <a:t>FTA-Abs)</a:t>
            </a:r>
            <a:r>
              <a:rPr lang="en-US" dirty="0" smtClean="0">
                <a:solidFill>
                  <a:prstClr val="black"/>
                </a:solidFill>
              </a:rPr>
              <a:t>. </a:t>
            </a:r>
          </a:p>
          <a:p>
            <a:pPr lvl="0" algn="l"/>
            <a:r>
              <a:rPr lang="en-US" b="1" dirty="0" smtClean="0">
                <a:solidFill>
                  <a:srgbClr val="B6388C"/>
                </a:solidFill>
              </a:rPr>
              <a:t>Treatment: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All </a:t>
            </a:r>
            <a:r>
              <a:rPr lang="en-US" dirty="0">
                <a:solidFill>
                  <a:prstClr val="black"/>
                </a:solidFill>
              </a:rPr>
              <a:t>species are sensitive to penicillin.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Alternate </a:t>
            </a:r>
            <a:r>
              <a:rPr lang="en-US" dirty="0">
                <a:solidFill>
                  <a:prstClr val="black"/>
                </a:solidFill>
              </a:rPr>
              <a:t>therapy: </a:t>
            </a:r>
            <a:r>
              <a:rPr lang="en-US" dirty="0" smtClean="0">
                <a:solidFill>
                  <a:prstClr val="black"/>
                </a:solidFill>
              </a:rPr>
              <a:t>tetracycline </a:t>
            </a:r>
            <a:r>
              <a:rPr lang="en-US" dirty="0">
                <a:solidFill>
                  <a:prstClr val="black"/>
                </a:solidFill>
              </a:rPr>
              <a:t>and </a:t>
            </a:r>
            <a:r>
              <a:rPr lang="en-US" dirty="0" smtClean="0">
                <a:solidFill>
                  <a:prstClr val="black"/>
                </a:solidFill>
              </a:rPr>
              <a:t>erythromycin</a:t>
            </a:r>
            <a:r>
              <a:rPr lang="en-US" dirty="0">
                <a:solidFill>
                  <a:prstClr val="black"/>
                </a:solidFill>
              </a:rPr>
              <a:t>.</a:t>
            </a:r>
          </a:p>
          <a:p>
            <a:pPr lvl="0" algn="l" rtl="1"/>
            <a:endParaRPr lang="en-US" sz="2800" dirty="0">
              <a:solidFill>
                <a:prstClr val="black"/>
              </a:solidFill>
            </a:endParaRPr>
          </a:p>
          <a:p>
            <a:pPr lvl="0" algn="l" rtl="1"/>
            <a:endParaRPr lang="en-US" sz="2800" dirty="0">
              <a:solidFill>
                <a:prstClr val="black"/>
              </a:solidFill>
            </a:endParaRPr>
          </a:p>
          <a:p>
            <a:pPr algn="l"/>
            <a:endParaRPr lang="ar-AE" dirty="0"/>
          </a:p>
        </p:txBody>
      </p:sp>
    </p:spTree>
    <p:extLst>
      <p:ext uri="{BB962C8B-B14F-4D97-AF65-F5344CB8AC3E}">
        <p14:creationId xmlns:p14="http://schemas.microsoft.com/office/powerpoint/2010/main" val="389800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01"/>
          <a:stretch/>
        </p:blipFill>
        <p:spPr bwMode="auto">
          <a:xfrm>
            <a:off x="179513" y="260648"/>
            <a:ext cx="5764088" cy="63131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869160"/>
            <a:ext cx="1507563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en-US" b="1" dirty="0" smtClean="0"/>
              <a:t>RBCs +</a:t>
            </a:r>
          </a:p>
          <a:p>
            <a:pPr algn="l" rtl="0"/>
            <a:r>
              <a:rPr lang="en-US" b="1" dirty="0" smtClean="0"/>
              <a:t>treponemal antigens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3586" y="476672"/>
            <a:ext cx="1507563" cy="646331"/>
          </a:xfrm>
          <a:prstGeom prst="rect">
            <a:avLst/>
          </a:prstGeom>
          <a:solidFill>
            <a:srgbClr val="FFE5F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en-US" sz="3600" b="1" dirty="0" smtClean="0">
                <a:solidFill>
                  <a:srgbClr val="B80088"/>
                </a:solidFill>
              </a:rPr>
              <a:t>TPHA</a:t>
            </a:r>
            <a:endParaRPr lang="en-US" sz="3600" b="1" dirty="0">
              <a:solidFill>
                <a:srgbClr val="B80088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758" y="228600"/>
            <a:ext cx="3010242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41037" y="304800"/>
            <a:ext cx="179568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8037B7"/>
                </a:solidFill>
              </a:rPr>
              <a:t>FTA-Abs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81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srgbClr val="9A00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Causative agent: </a:t>
            </a:r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spirochete </a:t>
            </a:r>
            <a:r>
              <a:rPr lang="en-US" sz="3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Treponema </a:t>
            </a:r>
            <a:r>
              <a:rPr lang="en-US" sz="36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pallidum</a:t>
            </a:r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Extremely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fastidious,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fragile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sensitive to disinfectant, heat, and drying.</a:t>
            </a:r>
          </a:p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en-US" sz="3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Treponema pallidum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chemoheterotrophic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secretes the enzyme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hyaluronidase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>
              <a:solidFill>
                <a:prstClr val="black"/>
              </a:solidFill>
            </a:endParaRPr>
          </a:p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en-US" sz="3600" b="1" dirty="0" smtClean="0">
                <a:solidFill>
                  <a:srgbClr val="9A00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modes: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sexual, blood transfusion, transplacental.</a:t>
            </a:r>
          </a:p>
        </p:txBody>
      </p:sp>
    </p:spTree>
    <p:extLst>
      <p:ext uri="{BB962C8B-B14F-4D97-AF65-F5344CB8AC3E}">
        <p14:creationId xmlns:p14="http://schemas.microsoft.com/office/powerpoint/2010/main" val="220247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marL="0" lvl="0" indent="0">
              <a:buNone/>
            </a:pPr>
            <a:r>
              <a:rPr lang="en-US" sz="3600" b="1" dirty="0">
                <a:solidFill>
                  <a:srgbClr val="9A00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Pathogenesis and tissue damage: </a:t>
            </a:r>
          </a:p>
          <a:p>
            <a:pPr marL="0" lvl="0" indent="0">
              <a:buNone/>
            </a:pPr>
            <a:r>
              <a:rPr lang="en-US" sz="3600" b="1" dirty="0">
                <a:solidFill>
                  <a:srgbClr val="9A009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Stages of syphilis:</a:t>
            </a:r>
          </a:p>
          <a:p>
            <a:pPr marL="457200" lvl="0" indent="-457200"/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stage: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3 weeks of incubation.</a:t>
            </a:r>
          </a:p>
          <a:p>
            <a:pPr marL="457200" lvl="0" indent="-457200"/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Secondary stage.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/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Latent stage.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/>
            <a:r>
              <a:rPr lang="en-US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Tertiary stage </a:t>
            </a:r>
            <a:r>
              <a:rPr lang="en-U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(complications).</a:t>
            </a:r>
          </a:p>
          <a:p>
            <a:pPr lvl="0">
              <a:buClr>
                <a:srgbClr val="7030A0"/>
              </a:buClr>
              <a:buSzPct val="113000"/>
              <a:buFont typeface="Courier New" panose="02070309020205020404" pitchFamily="49" charset="0"/>
              <a:buChar char="o"/>
            </a:pP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Congenital.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2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6553200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u="sng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syphilis:</a:t>
            </a:r>
          </a:p>
          <a:p>
            <a:pPr>
              <a:spcBef>
                <a:spcPts val="0"/>
              </a:spcBef>
            </a:pP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bacterium enters the body through a break in the skin, or  by penetrating the mucous membranes of the </a:t>
            </a:r>
            <a:r>
              <a:rPr lang="en-US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genitalia</a:t>
            </a:r>
            <a:r>
              <a:rPr lang="en-US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en-US" sz="3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Incubation period: 3 weeks.</a:t>
            </a:r>
          </a:p>
          <a:p>
            <a:pPr>
              <a:spcBef>
                <a:spcPts val="0"/>
              </a:spcBef>
            </a:pPr>
            <a:r>
              <a:rPr lang="en-US" sz="3000" u="sng" dirty="0" smtClean="0"/>
              <a:t>Tissue </a:t>
            </a:r>
            <a:r>
              <a:rPr lang="en-US" sz="3000" u="sng" dirty="0"/>
              <a:t>destruction in primary syphilis:</a:t>
            </a:r>
          </a:p>
          <a:p>
            <a:pPr lv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000" dirty="0">
                <a:solidFill>
                  <a:srgbClr val="8037B7"/>
                </a:solidFill>
              </a:rPr>
              <a:t>The microbial </a:t>
            </a:r>
            <a:r>
              <a:rPr lang="en-US" sz="3000" dirty="0" smtClean="0">
                <a:solidFill>
                  <a:srgbClr val="8037B7"/>
                </a:solidFill>
              </a:rPr>
              <a:t>virulence:                               </a:t>
            </a:r>
            <a:r>
              <a:rPr lang="en-US" sz="3000" dirty="0" smtClean="0">
                <a:solidFill>
                  <a:srgbClr val="8037B7"/>
                </a:solidFill>
              </a:rPr>
              <a:t>             </a:t>
            </a:r>
            <a:r>
              <a:rPr lang="en-US" sz="3000" dirty="0" smtClean="0">
                <a:solidFill>
                  <a:prstClr val="black"/>
                </a:solidFill>
              </a:rPr>
              <a:t>Microbial </a:t>
            </a:r>
            <a:r>
              <a:rPr lang="en-US" sz="3000" dirty="0">
                <a:solidFill>
                  <a:srgbClr val="8037B7"/>
                </a:solidFill>
              </a:rPr>
              <a:t>hyaluronidase</a:t>
            </a:r>
            <a:r>
              <a:rPr lang="en-US" sz="3000" dirty="0">
                <a:solidFill>
                  <a:srgbClr val="FF0000"/>
                </a:solidFill>
              </a:rPr>
              <a:t> </a:t>
            </a:r>
            <a:r>
              <a:rPr lang="en-US" sz="3000" dirty="0">
                <a:solidFill>
                  <a:prstClr val="black"/>
                </a:solidFill>
              </a:rPr>
              <a:t>destroy the polysaccharide </a:t>
            </a:r>
            <a:r>
              <a:rPr lang="en-US" sz="3000" b="1" dirty="0">
                <a:solidFill>
                  <a:prstClr val="black"/>
                </a:solidFill>
              </a:rPr>
              <a:t>(hyaluronic acid; </a:t>
            </a:r>
            <a:r>
              <a:rPr lang="en-US" sz="3000" dirty="0">
                <a:solidFill>
                  <a:prstClr val="black"/>
                </a:solidFill>
              </a:rPr>
              <a:t>glycosaminoglycan) that holds host cells together in the extracellular matrix.</a:t>
            </a:r>
          </a:p>
          <a:p>
            <a:pPr lvl="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3000" dirty="0">
                <a:solidFill>
                  <a:srgbClr val="8037B7"/>
                </a:solidFill>
              </a:rPr>
              <a:t>The cellular immune defenses:           </a:t>
            </a:r>
            <a:r>
              <a:rPr lang="en-US" sz="3000" dirty="0" smtClean="0">
                <a:solidFill>
                  <a:srgbClr val="8037B7"/>
                </a:solidFill>
              </a:rPr>
              <a:t>     </a:t>
            </a:r>
            <a:r>
              <a:rPr lang="en-US" sz="3000" dirty="0">
                <a:solidFill>
                  <a:prstClr val="black"/>
                </a:solidFill>
              </a:rPr>
              <a:t>(Neutrophils, lymphocytes, and macrophage) against replicating Treponema and tissues. </a:t>
            </a:r>
            <a:endParaRPr lang="en-US" sz="3000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sz="3000" dirty="0" smtClean="0">
                <a:solidFill>
                  <a:prstClr val="black"/>
                </a:solidFill>
              </a:rPr>
              <a:t>This results in an ulcer formation (chancer).  </a:t>
            </a:r>
            <a:endParaRPr lang="en-US" sz="3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43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342900" lvl="0" indent="-342900" algn="l">
              <a:buFont typeface="Arial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three weeks of inoculation, </a:t>
            </a:r>
            <a:r>
              <a:rPr lang="en-US" b="1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syphilitic chancre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appears on the site of entry (usually the genitalia).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en-US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Chancre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</a:t>
            </a:r>
            <a:r>
              <a:rPr lang="en-US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painless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non-itchy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skin </a:t>
            </a:r>
            <a:r>
              <a:rPr lang="en-US" b="1" dirty="0">
                <a:solidFill>
                  <a:srgbClr val="8037B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ulcer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 a clean base and sharp borders between 0.3 and 3.0 cm in size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Chancre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heals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spontaneously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within 3-6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weeks but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microbe continues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spread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via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lymph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blood in asymptomatic period lasting </a:t>
            </a: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2- 24 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weeks.</a:t>
            </a:r>
            <a:endParaRPr lang="ar-AE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97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745" y="95250"/>
            <a:ext cx="4629150" cy="3257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745" y="3581400"/>
            <a:ext cx="4629149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4114800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2" t="33845" r="3440" b="15925"/>
          <a:stretch/>
        </p:blipFill>
        <p:spPr bwMode="auto">
          <a:xfrm>
            <a:off x="152400" y="95250"/>
            <a:ext cx="4114800" cy="3257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78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ar-AE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610600" cy="6400800"/>
          </a:xfr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lvl="0" algn="l"/>
            <a:r>
              <a:rPr lang="en-US" b="1" u="sng" dirty="0" smtClean="0">
                <a:solidFill>
                  <a:srgbClr val="8037B7"/>
                </a:solidFill>
              </a:rPr>
              <a:t>Secondary </a:t>
            </a:r>
            <a:r>
              <a:rPr lang="en-US" b="1" u="sng" dirty="0">
                <a:solidFill>
                  <a:srgbClr val="8037B7"/>
                </a:solidFill>
              </a:rPr>
              <a:t>Syphilis:</a:t>
            </a:r>
          </a:p>
          <a:p>
            <a:pPr lvl="0" algn="l"/>
            <a:r>
              <a:rPr lang="en-US" dirty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haracterized by: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A009A"/>
                </a:solidFill>
              </a:rPr>
              <a:t>Red-maculopapular rash </a:t>
            </a:r>
            <a:r>
              <a:rPr lang="en-US" dirty="0" smtClean="0">
                <a:solidFill>
                  <a:prstClr val="black"/>
                </a:solidFill>
              </a:rPr>
              <a:t>on almost </a:t>
            </a:r>
            <a:r>
              <a:rPr lang="en-US" dirty="0">
                <a:solidFill>
                  <a:prstClr val="black"/>
                </a:solidFill>
              </a:rPr>
              <a:t>any part of </a:t>
            </a:r>
            <a:r>
              <a:rPr lang="en-US" dirty="0" smtClean="0">
                <a:solidFill>
                  <a:prstClr val="black"/>
                </a:solidFill>
              </a:rPr>
              <a:t>the body.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9A009A"/>
                </a:solidFill>
              </a:rPr>
              <a:t>Condylomata </a:t>
            </a:r>
            <a:r>
              <a:rPr lang="en-US" dirty="0" smtClean="0">
                <a:solidFill>
                  <a:srgbClr val="9A009A"/>
                </a:solidFill>
              </a:rPr>
              <a:t>lata</a:t>
            </a:r>
            <a:r>
              <a:rPr lang="en-US" dirty="0" smtClean="0">
                <a:solidFill>
                  <a:prstClr val="black"/>
                </a:solidFill>
              </a:rPr>
              <a:t>: Wart like lesions on </a:t>
            </a:r>
            <a:r>
              <a:rPr lang="en-US" dirty="0">
                <a:solidFill>
                  <a:prstClr val="black"/>
                </a:solidFill>
              </a:rPr>
              <a:t>the a</a:t>
            </a:r>
            <a:r>
              <a:rPr lang="en-US" dirty="0" smtClean="0">
                <a:solidFill>
                  <a:prstClr val="black"/>
                </a:solidFill>
              </a:rPr>
              <a:t>nogenital </a:t>
            </a:r>
            <a:r>
              <a:rPr lang="en-US" dirty="0">
                <a:solidFill>
                  <a:prstClr val="black"/>
                </a:solidFill>
              </a:rPr>
              <a:t>region</a:t>
            </a:r>
            <a:r>
              <a:rPr lang="en-US" dirty="0" smtClean="0">
                <a:solidFill>
                  <a:srgbClr val="D02ABC"/>
                </a:solidFill>
              </a:rPr>
              <a:t>.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A009A"/>
                </a:solidFill>
              </a:rPr>
              <a:t>Hepatitis</a:t>
            </a:r>
            <a:r>
              <a:rPr lang="en-US" dirty="0" smtClean="0">
                <a:solidFill>
                  <a:prstClr val="black"/>
                </a:solidFill>
              </a:rPr>
              <a:t>, </a:t>
            </a:r>
            <a:r>
              <a:rPr lang="en-US" dirty="0" smtClean="0">
                <a:solidFill>
                  <a:srgbClr val="9A009A"/>
                </a:solidFill>
              </a:rPr>
              <a:t>glomerulonephritis</a:t>
            </a:r>
            <a:r>
              <a:rPr lang="en-US" dirty="0" smtClean="0">
                <a:solidFill>
                  <a:prstClr val="black"/>
                </a:solidFill>
              </a:rPr>
              <a:t> and </a:t>
            </a:r>
            <a:r>
              <a:rPr lang="en-US" dirty="0" smtClean="0">
                <a:solidFill>
                  <a:srgbClr val="9A009A"/>
                </a:solidFill>
              </a:rPr>
              <a:t>meningitis</a:t>
            </a:r>
            <a:r>
              <a:rPr lang="en-US" dirty="0" smtClean="0">
                <a:solidFill>
                  <a:prstClr val="black"/>
                </a:solidFill>
              </a:rPr>
              <a:t>.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Secondary syphilis resolve within weeks to months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Total cure in</a:t>
            </a:r>
            <a:r>
              <a:rPr lang="en-US" dirty="0" smtClean="0">
                <a:solidFill>
                  <a:prstClr val="black"/>
                </a:solidFill>
              </a:rPr>
              <a:t> ⅓ of patients, ⅔ proceed to latent syphilis.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67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0"/>
            <a:ext cx="4343400" cy="295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4343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"/>
            <a:ext cx="4191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4191000" cy="295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492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80" y="152401"/>
            <a:ext cx="4114800" cy="3465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2400"/>
            <a:ext cx="4504434" cy="346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5800" y="304800"/>
            <a:ext cx="2050561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moth-eaten alopecia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33800"/>
            <a:ext cx="4495800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7" b="4703"/>
          <a:stretch/>
        </p:blipFill>
        <p:spPr bwMode="auto">
          <a:xfrm>
            <a:off x="263280" y="3733800"/>
            <a:ext cx="4114800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58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3219</TotalTime>
  <Words>753</Words>
  <Application>Microsoft Office PowerPoint</Application>
  <PresentationFormat>On-screen Show (4:3)</PresentationFormat>
  <Paragraphs>105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1_Office Theme</vt:lpstr>
      <vt:lpstr>Syphilis: Treponema pallidum infection</vt:lpstr>
      <vt:lpstr>PowerPoint Presentation</vt:lpstr>
      <vt:lpstr>PowerPoint Presentation</vt:lpstr>
      <vt:lpstr>PowerPoint Presentation</vt:lpstr>
      <vt:lpstr>N</vt:lpstr>
      <vt:lpstr>PowerPoint Presentation</vt:lpstr>
      <vt:lpstr>N</vt:lpstr>
      <vt:lpstr>PowerPoint Presentation</vt:lpstr>
      <vt:lpstr>PowerPoint Presentation</vt:lpstr>
      <vt:lpstr>N</vt:lpstr>
      <vt:lpstr>N</vt:lpstr>
      <vt:lpstr>PowerPoint Presentation</vt:lpstr>
      <vt:lpstr>PowerPoint Presentation</vt:lpstr>
      <vt:lpstr>PowerPoint Presentation</vt:lpstr>
      <vt:lpstr>Diagnosis of Syphilis:</vt:lpstr>
      <vt:lpstr>PowerPoint Presentation</vt:lpstr>
      <vt:lpstr>PowerPoint Presentation</vt:lpstr>
      <vt:lpstr>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Syphilis: Treponema pallidum infection</dc:title>
  <dc:creator>Sozan Fadl</dc:creator>
  <cp:lastModifiedBy>Sozan Fadl</cp:lastModifiedBy>
  <cp:revision>18</cp:revision>
  <dcterms:created xsi:type="dcterms:W3CDTF">2006-08-16T00:00:00Z</dcterms:created>
  <dcterms:modified xsi:type="dcterms:W3CDTF">2016-03-27T08:20:27Z</dcterms:modified>
</cp:coreProperties>
</file>